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5" r:id="rId4"/>
    <p:sldId id="261" r:id="rId5"/>
    <p:sldId id="277" r:id="rId6"/>
    <p:sldId id="278" r:id="rId7"/>
    <p:sldId id="279" r:id="rId8"/>
    <p:sldId id="276" r:id="rId9"/>
    <p:sldId id="275" r:id="rId10"/>
    <p:sldId id="273" r:id="rId11"/>
    <p:sldId id="274" r:id="rId12"/>
    <p:sldId id="272" r:id="rId13"/>
    <p:sldId id="271" r:id="rId14"/>
    <p:sldId id="300" r:id="rId15"/>
    <p:sldId id="270" r:id="rId16"/>
    <p:sldId id="269" r:id="rId17"/>
    <p:sldId id="268" r:id="rId18"/>
    <p:sldId id="280" r:id="rId19"/>
    <p:sldId id="281" r:id="rId20"/>
    <p:sldId id="303" r:id="rId21"/>
    <p:sldId id="282" r:id="rId22"/>
    <p:sldId id="305" r:id="rId23"/>
    <p:sldId id="284" r:id="rId24"/>
    <p:sldId id="306" r:id="rId25"/>
    <p:sldId id="307" r:id="rId26"/>
    <p:sldId id="285" r:id="rId27"/>
    <p:sldId id="296" r:id="rId28"/>
    <p:sldId id="266" r:id="rId29"/>
    <p:sldId id="308" r:id="rId30"/>
    <p:sldId id="309" r:id="rId31"/>
    <p:sldId id="310" r:id="rId32"/>
    <p:sldId id="311" r:id="rId33"/>
    <p:sldId id="287" r:id="rId34"/>
    <p:sldId id="302" r:id="rId35"/>
    <p:sldId id="288" r:id="rId36"/>
    <p:sldId id="290" r:id="rId37"/>
    <p:sldId id="292" r:id="rId38"/>
    <p:sldId id="343" r:id="rId39"/>
    <p:sldId id="293" r:id="rId40"/>
    <p:sldId id="294" r:id="rId41"/>
    <p:sldId id="295" r:id="rId42"/>
    <p:sldId id="297" r:id="rId43"/>
    <p:sldId id="312" r:id="rId44"/>
    <p:sldId id="298" r:id="rId45"/>
    <p:sldId id="299" r:id="rId46"/>
    <p:sldId id="301" r:id="rId47"/>
    <p:sldId id="265" r:id="rId48"/>
    <p:sldId id="259" r:id="rId49"/>
    <p:sldId id="313" r:id="rId50"/>
    <p:sldId id="314" r:id="rId51"/>
    <p:sldId id="316" r:id="rId52"/>
    <p:sldId id="317" r:id="rId53"/>
    <p:sldId id="321" r:id="rId54"/>
    <p:sldId id="320" r:id="rId55"/>
    <p:sldId id="324" r:id="rId56"/>
    <p:sldId id="325" r:id="rId57"/>
    <p:sldId id="318" r:id="rId58"/>
    <p:sldId id="326" r:id="rId59"/>
    <p:sldId id="327" r:id="rId60"/>
    <p:sldId id="260" r:id="rId61"/>
    <p:sldId id="336" r:id="rId62"/>
    <p:sldId id="328" r:id="rId63"/>
    <p:sldId id="335" r:id="rId64"/>
    <p:sldId id="334" r:id="rId65"/>
    <p:sldId id="338" r:id="rId66"/>
    <p:sldId id="339" r:id="rId67"/>
    <p:sldId id="333" r:id="rId68"/>
    <p:sldId id="340" r:id="rId69"/>
    <p:sldId id="341" r:id="rId70"/>
    <p:sldId id="332" r:id="rId71"/>
    <p:sldId id="342" r:id="rId72"/>
    <p:sldId id="262" r:id="rId73"/>
    <p:sldId id="263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67" autoAdjust="0"/>
  </p:normalViewPr>
  <p:slideViewPr>
    <p:cSldViewPr>
      <p:cViewPr varScale="1">
        <p:scale>
          <a:sx n="46" d="100"/>
          <a:sy n="46" d="100"/>
        </p:scale>
        <p:origin x="-6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3FD00-83CC-4D2C-AD75-2E8C01440E7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BF982-28A5-428F-B378-D9ED15F95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mailto:jos.decoster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code.google.com/p/wubwiki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iki.tcl.tk/20412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ourceforge.net/projects/tclerswikidata/files/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harmonie-sint-jozef-tielt.b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vio.cz/" TargetMode="External"/><Relationship Id="rId2" Type="http://schemas.openxmlformats.org/officeDocument/2006/relationships/hyperlink" Target="http://www.harmonie-sint-jozef-tielt.b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1.gi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harmonie-sint-jozef-tielt.b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harmonie-sint-jozef-tielt.b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Running your own </a:t>
            </a:r>
            <a:r>
              <a:rPr lang="en-US" b="1" dirty="0" err="1" smtClean="0"/>
              <a:t>Wikit</a:t>
            </a:r>
            <a:r>
              <a:rPr lang="en-US" b="1" dirty="0" smtClean="0"/>
              <a:t> with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Wikitcl</a:t>
            </a:r>
            <a:r>
              <a:rPr lang="en-US" dirty="0" smtClean="0"/>
              <a:t> features</a:t>
            </a:r>
          </a:p>
          <a:p>
            <a:r>
              <a:rPr lang="en-US" dirty="0" err="1" smtClean="0"/>
              <a:t>WubWikit</a:t>
            </a:r>
            <a:r>
              <a:rPr lang="en-US" dirty="0" smtClean="0"/>
              <a:t> as CMS</a:t>
            </a:r>
          </a:p>
          <a:p>
            <a:r>
              <a:rPr lang="en-US" dirty="0" smtClean="0">
                <a:hlinkClick r:id="rId2"/>
              </a:rPr>
              <a:t>Jos.decoster@gmail.com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7064" y="838200"/>
            <a:ext cx="3829872" cy="609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Fixed width font line markup</a:t>
            </a:r>
          </a:p>
          <a:p>
            <a:r>
              <a:rPr lang="en-US" dirty="0" smtClean="0"/>
              <a:t>Piece of text in fixed width font</a:t>
            </a:r>
          </a:p>
          <a:p>
            <a:r>
              <a:rPr lang="en-US" dirty="0" smtClean="0"/>
              <a:t>Delimited by back quotes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36576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When putting one or more words in a line between back-quotes, those words will be printed in a `fixed width font`.</a:t>
            </a:r>
          </a:p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105400"/>
            <a:ext cx="69246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Option-value </a:t>
            </a:r>
            <a:r>
              <a:rPr lang="en-US" b="1" dirty="0" smtClean="0"/>
              <a:t>block</a:t>
            </a:r>
          </a:p>
          <a:p>
            <a:r>
              <a:rPr lang="en-US" sz="2800" dirty="0" smtClean="0"/>
              <a:t>Block starting and ending with line containing 3 plus signs</a:t>
            </a:r>
          </a:p>
          <a:p>
            <a:r>
              <a:rPr lang="en-US" sz="2800" dirty="0" smtClean="0"/>
              <a:t>Each line in an option-value block starts with an option, 2 or more spaces and then the value</a:t>
            </a:r>
          </a:p>
          <a:p>
            <a:r>
              <a:rPr lang="en-US" sz="2800" dirty="0" smtClean="0"/>
              <a:t>The option is shown in a fixed width font</a:t>
            </a:r>
            <a:endParaRPr lang="en-US" sz="2800" dirty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4572000"/>
            <a:ext cx="672652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+++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a_command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''arg1'' ''arg2''   a command and arguments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b_command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''arg1'' ''arg2''   b command and arguments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+++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867400"/>
            <a:ext cx="3362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Headers</a:t>
            </a:r>
          </a:p>
          <a:p>
            <a:r>
              <a:rPr lang="en-US" dirty="0" smtClean="0"/>
              <a:t>Lines starting and ending with 2, 3 or 4 * signs</a:t>
            </a:r>
          </a:p>
          <a:p>
            <a:r>
              <a:rPr lang="en-US" dirty="0" smtClean="0"/>
              <a:t>Shown in left hand menu and with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&lt;&lt;TOC&gt;&gt;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3534013"/>
            <a:ext cx="4876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**New markup:**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Beginning in 2007, the underlying software for this wiki changed revolutionarily. As a part of that move, new formatting became available. Here are '''some''' of the changes made: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***Lists***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****Unnumbered lists****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5950" y="4191000"/>
            <a:ext cx="34480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Tables</a:t>
            </a:r>
          </a:p>
          <a:p>
            <a:r>
              <a:rPr lang="en-US" dirty="0" smtClean="0"/>
              <a:t>Plain table rows are lines starting and ending with a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|</a:t>
            </a:r>
            <a:r>
              <a:rPr lang="en-US" dirty="0" smtClean="0"/>
              <a:t> sign</a:t>
            </a:r>
          </a:p>
          <a:p>
            <a:r>
              <a:rPr lang="en-US" dirty="0" smtClean="0"/>
              <a:t>Colored rows start with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&amp;|</a:t>
            </a:r>
            <a:r>
              <a:rPr lang="en-US" dirty="0" smtClean="0"/>
              <a:t> and end with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|&amp;</a:t>
            </a:r>
          </a:p>
          <a:p>
            <a:r>
              <a:rPr lang="en-US" dirty="0" smtClean="0"/>
              <a:t>Header rows start with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%|</a:t>
            </a:r>
            <a:r>
              <a:rPr lang="en-US" dirty="0" smtClean="0"/>
              <a:t> and end with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|%</a:t>
            </a:r>
          </a:p>
          <a:p>
            <a:r>
              <a:rPr lang="en-US" dirty="0" smtClean="0"/>
              <a:t>Cells are separated with a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|</a:t>
            </a:r>
          </a:p>
          <a:p>
            <a:r>
              <a:rPr lang="en-US" dirty="0" smtClean="0">
                <a:cs typeface="Courier New" pitchFamily="49" charset="0"/>
              </a:rPr>
              <a:t>Use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&lt;&lt;pipe&gt;&gt; </a:t>
            </a:r>
            <a:r>
              <a:rPr lang="en-US" dirty="0" smtClean="0">
                <a:cs typeface="Courier New" pitchFamily="49" charset="0"/>
              </a:rPr>
              <a:t>to show a | sign in a cell</a:t>
            </a:r>
          </a:p>
          <a:p>
            <a:r>
              <a:rPr lang="en-US" dirty="0" smtClean="0">
                <a:cs typeface="Courier New" pitchFamily="49" charset="0"/>
              </a:rPr>
              <a:t>Also use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&lt;&lt;pipe&gt;&gt; </a:t>
            </a:r>
            <a:r>
              <a:rPr lang="en-US" dirty="0" smtClean="0">
                <a:cs typeface="Courier New" pitchFamily="49" charset="0"/>
              </a:rPr>
              <a:t>when a non table line must start with a | sign</a:t>
            </a:r>
            <a:endParaRPr lang="en-US" dirty="0"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Tables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2362200"/>
            <a:ext cx="38876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a|b|c|d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eeeee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g|h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i|j|''italic''|l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m|n|'''bold'''|`fixed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width`|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62200"/>
            <a:ext cx="21717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38200" y="3657600"/>
            <a:ext cx="413446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%|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a|b|c|d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|%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&amp;|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eeeee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g|h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|&amp;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&amp;|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i|j|''italic''|l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|&amp;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&amp;|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m|n|'''bold'''|`fixed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width`|&amp;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&amp;|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a|b|c|d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|&amp;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&amp;|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a|b|c|d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|&amp;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&amp;|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a|b|c|d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|&amp;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886200"/>
            <a:ext cx="20859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Centered block</a:t>
            </a:r>
          </a:p>
          <a:p>
            <a:r>
              <a:rPr lang="en-US" dirty="0" smtClean="0"/>
              <a:t>Block starting and ending with lines containing 6 ! signs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Renaming links</a:t>
            </a:r>
            <a:endParaRPr lang="en-US" dirty="0" smtClean="0"/>
          </a:p>
          <a:p>
            <a:r>
              <a:rPr lang="en-US" dirty="0" smtClean="0"/>
              <a:t>Add %|%name%|% to end of internal or external link to show specified name in stead of link target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38862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Click [Formatting Rules%|%here%|%] for more info on formatting rules or http://wiki.tcl.tk%|%here%|% to go to the home page.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5105400"/>
            <a:ext cx="45815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Back references</a:t>
            </a:r>
          </a:p>
          <a:p>
            <a:r>
              <a:rPr lang="en-US" dirty="0" smtClean="0"/>
              <a:t>Line containing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backrefs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dirty="0" smtClean="0">
                <a:cs typeface="Courier New" pitchFamily="49" charset="0"/>
              </a:rPr>
              <a:t>will include back-references to current page</a:t>
            </a:r>
          </a:p>
          <a:p>
            <a:r>
              <a:rPr lang="en-US" dirty="0" smtClean="0">
                <a:cs typeface="Courier New" pitchFamily="49" charset="0"/>
              </a:rPr>
              <a:t>Line containing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backrefs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dirty="0" smtClean="0">
                <a:cs typeface="Courier New" pitchFamily="49" charset="0"/>
              </a:rPr>
              <a:t>&gt; followed by a page name will include back references to specified page</a:t>
            </a:r>
          </a:p>
          <a:p>
            <a:r>
              <a:rPr lang="en-US" dirty="0" smtClean="0">
                <a:cs typeface="Courier New" pitchFamily="49" charset="0"/>
              </a:rPr>
              <a:t>Rendered as unnumbered list</a:t>
            </a:r>
          </a:p>
          <a:p>
            <a:pPr>
              <a:buNone/>
            </a:pPr>
            <a:endParaRPr lang="en-US" b="1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5562600"/>
            <a:ext cx="35173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Back refs for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Jos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Decoster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backrefs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&gt;&gt;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Jos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Decoster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backrefs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&gt;&gt;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jdc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334000"/>
            <a:ext cx="462915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Categories shortcut</a:t>
            </a:r>
          </a:p>
          <a:p>
            <a:r>
              <a:rPr lang="en-US" sz="2800" dirty="0" smtClean="0"/>
              <a:t>Line starting with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&lt;&lt;categories&gt;&gt;</a:t>
            </a:r>
          </a:p>
          <a:p>
            <a:r>
              <a:rPr lang="en-US" sz="2800" dirty="0" smtClean="0">
                <a:cs typeface="Courier New" pitchFamily="49" charset="0"/>
              </a:rPr>
              <a:t>Followed by the names of the category pages separated with a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|</a:t>
            </a:r>
            <a:r>
              <a:rPr lang="en-US" sz="2800" dirty="0" smtClean="0">
                <a:cs typeface="Courier New" pitchFamily="49" charset="0"/>
              </a:rPr>
              <a:t> sign, where the word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Category</a:t>
            </a:r>
            <a:r>
              <a:rPr lang="en-US" sz="2800" dirty="0" smtClean="0">
                <a:cs typeface="Courier New" pitchFamily="49" charset="0"/>
              </a:rPr>
              <a:t> is optional</a:t>
            </a:r>
          </a:p>
          <a:p>
            <a:r>
              <a:rPr lang="en-US" sz="2800" dirty="0" smtClean="0">
                <a:cs typeface="Courier New" pitchFamily="49" charset="0"/>
              </a:rPr>
              <a:t>Equivalent to specifying a horizontal ruler and a centered table header with different categories in the cells</a:t>
            </a:r>
            <a:endParaRPr lang="en-US" sz="2800" dirty="0"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752600" y="5562600"/>
            <a:ext cx="49984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&lt;&lt;categories&gt;&gt; Discussion | Development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6019800"/>
            <a:ext cx="36290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Including </a:t>
            </a:r>
            <a:r>
              <a:rPr lang="en-US" b="1" i="1" dirty="0" err="1" smtClean="0"/>
              <a:t>doctool</a:t>
            </a:r>
            <a:r>
              <a:rPr lang="en-US" b="1" dirty="0" smtClean="0"/>
              <a:t> markup</a:t>
            </a:r>
          </a:p>
          <a:p>
            <a:r>
              <a:rPr lang="en-US" dirty="0" smtClean="0"/>
              <a:t>Surround a piece of text in </a:t>
            </a:r>
            <a:r>
              <a:rPr lang="en-US" dirty="0" err="1" smtClean="0"/>
              <a:t>doctool</a:t>
            </a:r>
            <a:r>
              <a:rPr lang="en-US" dirty="0" smtClean="0"/>
              <a:t> format by lines containing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doctool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3352800"/>
            <a:ext cx="12527788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This is a wrapper for the Windows [Midi] stream API.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**News**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 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jdc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10-jul-2009. Source code and downloads now available at http://code.google.com/p/tclmidi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 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jdc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20-mar-2008. Initial public release.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**Man page**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doctool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&gt;&gt;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[comment {-*-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-*-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doctools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manpage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manpage_begin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midistreamdll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n 0.4]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[copyright {2007-2008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Jos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Decoster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&lt;jos.decoster@gmail.com&gt;}]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moddesc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{Wrapper for the Win32 Midi stream API}]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titledesc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{Wrapper for the Win32 Midi stream API}]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[require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8.5]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[description]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para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This page describes the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[package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midistreamdll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package, a wrapper for the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Win32 Midi stream API. Commands to query the available Midi devices, open a Midi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stream device and send Midi data to it are discussed here.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 features</a:t>
            </a:r>
          </a:p>
          <a:p>
            <a:r>
              <a:rPr lang="en-US" dirty="0" smtClean="0"/>
              <a:t>Running your own </a:t>
            </a:r>
            <a:r>
              <a:rPr lang="en-US" dirty="0" err="1" smtClean="0"/>
              <a:t>WubWikit</a:t>
            </a:r>
            <a:endParaRPr lang="en-US" dirty="0" smtClean="0"/>
          </a:p>
          <a:p>
            <a:r>
              <a:rPr lang="en-US" dirty="0" err="1" smtClean="0"/>
              <a:t>WubWikit</a:t>
            </a:r>
            <a:r>
              <a:rPr lang="en-US" dirty="0" smtClean="0"/>
              <a:t> as CMS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Including </a:t>
            </a:r>
            <a:r>
              <a:rPr lang="en-US" b="1" i="1" dirty="0" err="1" smtClean="0"/>
              <a:t>doctool</a:t>
            </a:r>
            <a:r>
              <a:rPr lang="en-US" b="1" dirty="0" smtClean="0"/>
              <a:t> markup</a:t>
            </a:r>
          </a:p>
          <a:p>
            <a:pPr>
              <a:buNone/>
            </a:pP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438400"/>
            <a:ext cx="96393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Including </a:t>
            </a:r>
            <a:r>
              <a:rPr lang="en-US" b="1" i="1" dirty="0" err="1" smtClean="0"/>
              <a:t>nroff</a:t>
            </a:r>
            <a:r>
              <a:rPr lang="en-US" b="1" dirty="0" smtClean="0"/>
              <a:t> markup</a:t>
            </a:r>
          </a:p>
          <a:p>
            <a:r>
              <a:rPr lang="en-US" dirty="0" smtClean="0"/>
              <a:t>Surround a piece of text in (</a:t>
            </a:r>
            <a:r>
              <a:rPr lang="en-US" dirty="0" err="1" smtClean="0"/>
              <a:t>tcl</a:t>
            </a:r>
            <a:r>
              <a:rPr lang="en-US" dirty="0" smtClean="0"/>
              <a:t>) </a:t>
            </a:r>
            <a:r>
              <a:rPr lang="en-US" dirty="0" err="1" smtClean="0"/>
              <a:t>nroff</a:t>
            </a:r>
            <a:r>
              <a:rPr lang="en-US" dirty="0" smtClean="0"/>
              <a:t> format by lines containing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tclnroff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&gt;&gt;</a:t>
            </a:r>
          </a:p>
          <a:p>
            <a:endParaRPr lang="en-US" b="1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3429000"/>
            <a:ext cx="8001000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Combining '''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Tcl-nroff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''' and '''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Wikit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''' markup in adding the `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` man page to the Wiki: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tclnroff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&gt;&gt;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'\"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'\" Copyright (c) 2003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Donal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K. Fellows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'\"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'\" See the file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license.terms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 for information on usage and redistribution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'\" of this file, and for a DISCLAIMER OF ALL WARRANTIES.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'\"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'\" RCS: @(#) $Id: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dict.n,v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1.21 2009/01/07 13:50:03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dkf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Exp $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'\"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.so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man.macros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.TH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n 8.5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Built-In Commands"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.BS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'\" Note:  do not modify the .SH NAME line immediately below!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.SH NAME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dict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\- Manipulate dictionaries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.SH SYNOPSIS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fBdict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fIoption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arg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?\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fIarg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...\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?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.BE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.SH DESCRIPTION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.PP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Performs one of several operations on dictionary values or variables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containing dictionary values (see the 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fBDICTIONARY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VALUES\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section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below for a description), depending on 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fIoption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fR.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The legal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fIoption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fRs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(which may be abbreviated) are: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.TP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fBdict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append 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fIdictionaryVariable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key 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?\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fIstring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...\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?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Including </a:t>
            </a:r>
            <a:r>
              <a:rPr lang="en-US" b="1" i="1" dirty="0" err="1" smtClean="0"/>
              <a:t>nroff</a:t>
            </a:r>
            <a:r>
              <a:rPr lang="en-US" b="1" dirty="0" smtClean="0"/>
              <a:t> markup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362200"/>
            <a:ext cx="52292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Inline HTML</a:t>
            </a:r>
          </a:p>
          <a:p>
            <a:r>
              <a:rPr lang="en-US" dirty="0" smtClean="0"/>
              <a:t>Block starting and ending with line containing &lt;&lt;</a:t>
            </a:r>
            <a:r>
              <a:rPr lang="en-US" dirty="0" err="1" smtClean="0"/>
              <a:t>inlinehtml</a:t>
            </a:r>
            <a:r>
              <a:rPr lang="en-US" dirty="0" smtClean="0"/>
              <a:t>&gt;&gt;</a:t>
            </a:r>
          </a:p>
          <a:p>
            <a:r>
              <a:rPr lang="en-US" dirty="0" smtClean="0"/>
              <a:t>Disabled by default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Inline HTML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2590800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inlinehtml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&gt;&gt;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&lt;embed type="application/x-shockwave-flash"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="http://picasaweb.google.com/s/c/bin/slideshow.swf" width="500" height="500"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flashvars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="host=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picasaweb.google.com&amp;captions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=1&amp;noautoplay=1&amp;hl=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en_US&amp;feat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flashalbum&amp;RGB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=0x000000&amp;feed=http%3A%2F%2Fpicasaweb.google.com%2Fdata%2Ffeed%2Fapi%2Fuser%2F103776411063816501010%2Falbumid%2F5450441999739647681%3Falt%3Drss%26kind%3Dphoto%26hl%3Den_US"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pluginspage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="http://www.macromedia.com/go/getflashplayer"&gt;&lt;/embed&gt;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inlinehtml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&gt;&gt;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Inline HTML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524000"/>
            <a:ext cx="492442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Newline</a:t>
            </a:r>
          </a:p>
          <a:p>
            <a:r>
              <a:rPr lang="en-US" dirty="0" smtClean="0">
                <a:cs typeface="Courier New" pitchFamily="49" charset="0"/>
              </a:rPr>
              <a:t>Use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&gt;&gt;</a:t>
            </a:r>
            <a:r>
              <a:rPr lang="en-US" dirty="0" smtClean="0">
                <a:cs typeface="Courier New" pitchFamily="49" charset="0"/>
              </a:rPr>
              <a:t> to insert a line break</a:t>
            </a:r>
          </a:p>
          <a:p>
            <a:r>
              <a:rPr lang="en-US" dirty="0" smtClean="0">
                <a:cs typeface="Courier New" pitchFamily="49" charset="0"/>
              </a:rPr>
              <a:t>Can also be used in table cells</a:t>
            </a:r>
            <a:endParaRPr lang="en-US" dirty="0"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3733800"/>
            <a:ext cx="7467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Always wanted a line break between this&lt;&lt;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&gt;&gt;and this word!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724400"/>
            <a:ext cx="24765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Description</a:t>
            </a:r>
          </a:p>
          <a:p>
            <a:r>
              <a:rPr lang="en-US" dirty="0" smtClean="0"/>
              <a:t>Line containing 3 spaces, item text, colon, 2 or more spaces, description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724400"/>
            <a:ext cx="24860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14401" y="39624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item ''needing'' '''description''':   the '''description''' the item ''needed''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images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 pages can be text or images</a:t>
            </a:r>
          </a:p>
          <a:p>
            <a:r>
              <a:rPr lang="en-US" dirty="0" smtClean="0"/>
              <a:t>Chosen on first edit and can not be changed</a:t>
            </a:r>
          </a:p>
          <a:p>
            <a:r>
              <a:rPr lang="en-US" dirty="0" smtClean="0"/>
              <a:t>Images must be uploaded, text can be entered or uploaded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581400"/>
            <a:ext cx="239077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391025"/>
            <a:ext cx="47148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images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include image, use internal link markup with [name]</a:t>
            </a:r>
          </a:p>
          <a:p>
            <a:r>
              <a:rPr lang="en-US" dirty="0" smtClean="0"/>
              <a:t>Specify width and height following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%|%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52600" y="3657600"/>
            <a:ext cx="5615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[WOMM Certification%|% width=200 height=200]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419600"/>
            <a:ext cx="19716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Wikitcl</a:t>
            </a:r>
            <a:r>
              <a:rPr lang="en-US" dirty="0" smtClean="0"/>
              <a:t> markup</a:t>
            </a:r>
          </a:p>
          <a:p>
            <a:r>
              <a:rPr lang="en-US" dirty="0" smtClean="0"/>
              <a:t>Images</a:t>
            </a:r>
          </a:p>
          <a:p>
            <a:r>
              <a:rPr lang="en-US" dirty="0" smtClean="0"/>
              <a:t>New actions</a:t>
            </a:r>
          </a:p>
          <a:p>
            <a:r>
              <a:rPr lang="en-US" dirty="0" smtClean="0"/>
              <a:t>Special pages</a:t>
            </a:r>
          </a:p>
          <a:p>
            <a:r>
              <a:rPr lang="en-US" dirty="0" smtClean="0"/>
              <a:t>Alternative markup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images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on included image to go to image page</a:t>
            </a:r>
          </a:p>
          <a:p>
            <a:r>
              <a:rPr lang="en-US" dirty="0" smtClean="0"/>
              <a:t>Back references</a:t>
            </a:r>
          </a:p>
          <a:p>
            <a:r>
              <a:rPr lang="en-US" dirty="0" smtClean="0"/>
              <a:t>History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657600"/>
            <a:ext cx="48291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images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Recent changes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895600"/>
            <a:ext cx="64103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images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 search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819400"/>
            <a:ext cx="48863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new actions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New page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667000"/>
            <a:ext cx="50577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new actions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Comments</a:t>
            </a:r>
            <a:endParaRPr lang="en-US" b="1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667000"/>
            <a:ext cx="61341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5791200"/>
            <a:ext cx="22669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new actions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Who am I / Logout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048000"/>
            <a:ext cx="2286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new actions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Random page</a:t>
            </a:r>
            <a:endParaRPr lang="en-US" b="1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362200"/>
            <a:ext cx="1178242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new history actions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Edit summary</a:t>
            </a:r>
            <a:endParaRPr lang="en-US" dirty="0" smtClean="0"/>
          </a:p>
          <a:p>
            <a:r>
              <a:rPr lang="en-US" dirty="0" smtClean="0"/>
              <a:t>Accessed from menu or from activity bar in recent changes</a:t>
            </a:r>
          </a:p>
          <a:p>
            <a:r>
              <a:rPr lang="en-US" dirty="0" smtClean="0"/>
              <a:t>List of line differences for recent edits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114800"/>
            <a:ext cx="68770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new history actions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Edit summary</a:t>
            </a:r>
            <a:endParaRPr lang="en-US" dirty="0" smtClean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362200"/>
            <a:ext cx="8696325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new history actions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Line </a:t>
            </a:r>
            <a:r>
              <a:rPr lang="en-US" b="1" dirty="0" err="1" smtClean="0"/>
              <a:t>diffs</a:t>
            </a:r>
            <a:endParaRPr lang="en-US" b="1" dirty="0" smtClean="0"/>
          </a:p>
          <a:p>
            <a:r>
              <a:rPr lang="en-US" dirty="0" smtClean="0"/>
              <a:t>Show rendered result of line differences between versions of a page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505200"/>
            <a:ext cx="8477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Include table of contents in page</a:t>
            </a:r>
          </a:p>
          <a:p>
            <a:r>
              <a:rPr lang="en-US" dirty="0" smtClean="0">
                <a:cs typeface="Courier New" pitchFamily="49" charset="0"/>
              </a:rPr>
              <a:t>Line containing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&lt;&lt;TOC&gt;&gt;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95600"/>
            <a:ext cx="589683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new history actions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Word </a:t>
            </a:r>
            <a:r>
              <a:rPr lang="en-US" b="1" dirty="0" err="1" smtClean="0"/>
              <a:t>diffs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Show markup (</a:t>
            </a:r>
            <a:r>
              <a:rPr lang="en-US" dirty="0" err="1" smtClean="0">
                <a:cs typeface="Courier New" pitchFamily="49" charset="0"/>
              </a:rPr>
              <a:t>unrendered</a:t>
            </a:r>
            <a:r>
              <a:rPr lang="en-US" dirty="0" smtClean="0">
                <a:cs typeface="Courier New" pitchFamily="49" charset="0"/>
              </a:rPr>
              <a:t>) word differences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352800"/>
            <a:ext cx="74580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new history actions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Restore page</a:t>
            </a:r>
          </a:p>
          <a:p>
            <a:r>
              <a:rPr lang="en-US" dirty="0" smtClean="0"/>
              <a:t>Click on version to revert to in history table</a:t>
            </a:r>
          </a:p>
          <a:p>
            <a:r>
              <a:rPr lang="en-US" dirty="0" smtClean="0"/>
              <a:t>Answer </a:t>
            </a:r>
            <a:r>
              <a:rPr lang="en-US" dirty="0" err="1" smtClean="0"/>
              <a:t>captcha</a:t>
            </a:r>
            <a:endParaRPr lang="en-US" dirty="0" smtClean="0"/>
          </a:p>
          <a:p>
            <a:r>
              <a:rPr lang="en-US" dirty="0" smtClean="0"/>
              <a:t>Brings you to editor window containing the previous version, save to actually revert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800600"/>
            <a:ext cx="7953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special pages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ADMIN:TOC</a:t>
            </a:r>
          </a:p>
          <a:p>
            <a:r>
              <a:rPr lang="en-US" dirty="0" smtClean="0"/>
              <a:t>Specify left hand menu</a:t>
            </a:r>
          </a:p>
          <a:p>
            <a:r>
              <a:rPr lang="en-US" dirty="0" smtClean="0"/>
              <a:t>Line starting without space is new item</a:t>
            </a:r>
          </a:p>
          <a:p>
            <a:r>
              <a:rPr lang="en-US" dirty="0" smtClean="0"/>
              <a:t>Line starting with spaces is sub-item</a:t>
            </a:r>
          </a:p>
          <a:p>
            <a:pPr lvl="1"/>
            <a:r>
              <a:rPr lang="en-US" dirty="0" smtClean="0"/>
              <a:t>Name in menu</a:t>
            </a:r>
          </a:p>
          <a:p>
            <a:pPr lvl="1"/>
            <a:r>
              <a:rPr lang="en-US" dirty="0" smtClean="0"/>
              <a:t>Name of page to link to in [ ]</a:t>
            </a:r>
          </a:p>
          <a:p>
            <a:pPr lvl="1"/>
            <a:r>
              <a:rPr lang="en-US" dirty="0" smtClean="0"/>
              <a:t>Name of mind-map &lt;</a:t>
            </a:r>
            <a:r>
              <a:rPr lang="en-US" dirty="0" err="1" smtClean="0"/>
              <a:t>href</a:t>
            </a:r>
            <a:r>
              <a:rPr lang="en-US" dirty="0" smtClean="0"/>
              <a:t>&gt; (Optional, </a:t>
            </a:r>
            <a:r>
              <a:rPr lang="en-US" dirty="0" err="1" smtClean="0"/>
              <a:t>Tclers</a:t>
            </a:r>
            <a:r>
              <a:rPr lang="en-US" dirty="0" smtClean="0"/>
              <a:t> wiki specific)</a:t>
            </a:r>
          </a:p>
          <a:p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special pages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ADMIN:TOC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2133600"/>
            <a:ext cx="9071714" cy="8710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Getting started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What is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?         [What is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       5-1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What is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?          [What is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        5-2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Getting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[Getting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    5-3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Getting help         [Getting help]       5-4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Learning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[Learning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      5-5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The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Dev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Xchange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[The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Dev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Xchange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5-6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About the Wiki       [About the Wiki]     5-7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Community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Advocacy             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Advocacy]       1-1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Conferences          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Conferences]    1-2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Chat, news, lists    [Chat, news, lists]  1-3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History              [History of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and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 1-4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Humor                [Humor as seen by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Wikit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contributors]  1-5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People               [People &amp; Community]  1-6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websites         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Websites]       1-7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Reference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Companies                   [Companies that Use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 4-1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Getting help                        [Getting help]       4-2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Online books                        [Online books]       4-3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Online tutorials                [Online tutorials]   4-4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Manual pages                        [The manual pages]   4-5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roadmap                        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Roadmap]        4-6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Acronyms                        [Acronym collection] 4-7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software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Applications                        [Applications]       3-1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The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core                        [The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core]       3-2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Development tools                [Development tools]  3-3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Documentation                        [Documentation]      3-4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Extensions                [Extensions for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and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  3-5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Toys and games                        [Toys and games]     3-6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5275" y="1466850"/>
            <a:ext cx="1228725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special pages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/>
              <a:t>ADMIN:Welcome</a:t>
            </a:r>
            <a:endParaRPr lang="en-US" b="1" dirty="0" smtClean="0"/>
          </a:p>
          <a:p>
            <a:r>
              <a:rPr lang="en-US" dirty="0" smtClean="0"/>
              <a:t>Page containing HTML used on entry page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971800"/>
            <a:ext cx="8620125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special pages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ADMIN:MOTD</a:t>
            </a:r>
          </a:p>
          <a:p>
            <a:r>
              <a:rPr lang="en-US" dirty="0" smtClean="0"/>
              <a:t>Page containing HTML used as message of the day on recent changes page 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448050"/>
            <a:ext cx="73723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editor toolbar</a:t>
            </a:r>
            <a:endParaRPr lang="en-US" b="1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209800"/>
            <a:ext cx="92011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Wiki features: alternative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Wubwikit</a:t>
            </a:r>
            <a:r>
              <a:rPr lang="en-US" dirty="0" smtClean="0"/>
              <a:t> support 3 markup languages:</a:t>
            </a:r>
          </a:p>
          <a:p>
            <a:pPr lvl="1"/>
            <a:r>
              <a:rPr lang="en-US" dirty="0" err="1" smtClean="0"/>
              <a:t>Wikitcl</a:t>
            </a:r>
            <a:r>
              <a:rPr lang="en-US" dirty="0" smtClean="0"/>
              <a:t> markup (base on original markup of JCW)</a:t>
            </a:r>
          </a:p>
          <a:p>
            <a:pPr lvl="1"/>
            <a:r>
              <a:rPr lang="en-US" dirty="0" smtClean="0"/>
              <a:t>STX (Colin)</a:t>
            </a:r>
          </a:p>
          <a:p>
            <a:pPr lvl="1"/>
            <a:r>
              <a:rPr lang="en-US" dirty="0" smtClean="0"/>
              <a:t>Creole (</a:t>
            </a:r>
            <a:r>
              <a:rPr lang="en-US" dirty="0" err="1" smtClean="0"/>
              <a:t>javascript</a:t>
            </a:r>
            <a:r>
              <a:rPr lang="en-US" dirty="0" smtClean="0"/>
              <a:t>, rendered in client)</a:t>
            </a:r>
            <a:endParaRPr lang="en-US" dirty="0"/>
          </a:p>
          <a:p>
            <a:r>
              <a:rPr lang="en-US" dirty="0" smtClean="0"/>
              <a:t>Less special markup and actions for STX and </a:t>
            </a:r>
            <a:r>
              <a:rPr lang="en-US" dirty="0" err="1" smtClean="0"/>
              <a:t>creole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No lines </a:t>
            </a:r>
            <a:r>
              <a:rPr lang="en-US" dirty="0" err="1" smtClean="0"/>
              <a:t>diffs</a:t>
            </a:r>
            <a:endParaRPr lang="en-US" dirty="0" smtClean="0"/>
          </a:p>
          <a:p>
            <a:pPr lvl="1"/>
            <a:r>
              <a:rPr lang="en-US" dirty="0" smtClean="0"/>
              <a:t>No annotated history</a:t>
            </a:r>
          </a:p>
          <a:p>
            <a:pPr lvl="1"/>
            <a:r>
              <a:rPr lang="en-US" dirty="0" smtClean="0"/>
              <a:t>No fixed width block (unformatted block is supported)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/>
              <a:t>One download from </a:t>
            </a:r>
            <a:r>
              <a:rPr lang="en-US" dirty="0" smtClean="0">
                <a:hlinkClick r:id="rId2"/>
              </a:rPr>
              <a:t>http://code.google.com/p/wubwikit/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Containing:</a:t>
            </a:r>
          </a:p>
          <a:p>
            <a:r>
              <a:rPr lang="en-US" dirty="0" err="1" smtClean="0"/>
              <a:t>Wub</a:t>
            </a:r>
            <a:endParaRPr lang="en-US" dirty="0" smtClean="0"/>
          </a:p>
          <a:p>
            <a:r>
              <a:rPr lang="en-US" dirty="0" err="1" smtClean="0"/>
              <a:t>Wikitcl</a:t>
            </a:r>
            <a:endParaRPr lang="en-US" dirty="0" smtClean="0"/>
          </a:p>
          <a:p>
            <a:r>
              <a:rPr lang="en-US" dirty="0" err="1" smtClean="0"/>
              <a:t>Tdbc</a:t>
            </a:r>
            <a:r>
              <a:rPr lang="en-US" dirty="0" smtClean="0"/>
              <a:t> for sqlite3</a:t>
            </a:r>
          </a:p>
          <a:p>
            <a:r>
              <a:rPr lang="en-US" dirty="0" smtClean="0"/>
              <a:t>Required parts from </a:t>
            </a:r>
            <a:r>
              <a:rPr lang="en-US" dirty="0" err="1" smtClean="0"/>
              <a:t>tcllib</a:t>
            </a:r>
            <a:r>
              <a:rPr lang="en-US" dirty="0" smtClean="0"/>
              <a:t> and other required packages</a:t>
            </a:r>
          </a:p>
          <a:p>
            <a:pPr>
              <a:buNone/>
            </a:pPr>
            <a:r>
              <a:rPr lang="en-US" b="1" dirty="0" smtClean="0"/>
              <a:t>Requirements:</a:t>
            </a:r>
          </a:p>
          <a:p>
            <a:r>
              <a:rPr lang="en-US" dirty="0" err="1" smtClean="0"/>
              <a:t>Tcl</a:t>
            </a:r>
            <a:r>
              <a:rPr lang="en-US" dirty="0" smtClean="0"/>
              <a:t> 8.6, preferably CVS HEAD, with </a:t>
            </a:r>
            <a:r>
              <a:rPr lang="en-US" dirty="0" err="1" smtClean="0"/>
              <a:t>tdbc</a:t>
            </a:r>
            <a:endParaRPr lang="en-US" dirty="0" smtClean="0"/>
          </a:p>
          <a:p>
            <a:r>
              <a:rPr lang="en-US" dirty="0" err="1" smtClean="0"/>
              <a:t>Tcl</a:t>
            </a:r>
            <a:r>
              <a:rPr lang="en-US" dirty="0" smtClean="0"/>
              <a:t> package for Sqlite3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Nested lists: numbered</a:t>
            </a:r>
          </a:p>
          <a:p>
            <a:r>
              <a:rPr lang="en-US" dirty="0" smtClean="0"/>
              <a:t>3 spaces followed by 1 or more digits, a dot and a space</a:t>
            </a:r>
          </a:p>
          <a:p>
            <a:r>
              <a:rPr lang="en-US" dirty="0" smtClean="0"/>
              <a:t>Number of digits is nesting level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3886200"/>
            <a:ext cx="2159566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1. a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a.b.b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a.b.c.a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a.b.c.b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a.b.c.c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a.b.d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1. b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1. c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267200"/>
            <a:ext cx="20478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Installing:</a:t>
            </a:r>
          </a:p>
          <a:p>
            <a:r>
              <a:rPr lang="en-US" dirty="0" smtClean="0"/>
              <a:t>Unzip the archive, </a:t>
            </a:r>
            <a:r>
              <a:rPr lang="en-US" dirty="0" err="1" smtClean="0"/>
              <a:t>starkit</a:t>
            </a:r>
            <a:r>
              <a:rPr lang="en-US" dirty="0" smtClean="0"/>
              <a:t> when 8.6 is out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Running:</a:t>
            </a:r>
            <a:endParaRPr lang="en-US" dirty="0" smtClean="0"/>
          </a:p>
          <a:p>
            <a:r>
              <a:rPr lang="en-US" dirty="0" smtClean="0"/>
              <a:t>Run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main.tcl</a:t>
            </a:r>
            <a:r>
              <a:rPr lang="en-US" dirty="0" smtClean="0"/>
              <a:t> from the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vfs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/>
              <a:t>directory</a:t>
            </a:r>
          </a:p>
          <a:p>
            <a:pPr>
              <a:buNone/>
            </a:pPr>
            <a:r>
              <a:rPr lang="en-US" b="1" dirty="0" smtClean="0"/>
              <a:t>Help:</a:t>
            </a:r>
          </a:p>
          <a:p>
            <a:r>
              <a:rPr lang="en-US" dirty="0" smtClean="0">
                <a:hlinkClick r:id="rId2" tooltip="click to see reference to this page"/>
              </a:rPr>
              <a:t>wiki database for offline use</a:t>
            </a:r>
            <a:r>
              <a:rPr lang="en-US" dirty="0" smtClean="0"/>
              <a:t> on </a:t>
            </a:r>
            <a:r>
              <a:rPr lang="en-US" dirty="0" err="1" smtClean="0"/>
              <a:t>Tclers</a:t>
            </a:r>
            <a:r>
              <a:rPr lang="en-US" dirty="0" smtClean="0"/>
              <a:t> wiki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http://wiki.tcl.tk/20412</a:t>
            </a:r>
            <a:endParaRPr lang="en-US" dirty="0" smtClean="0"/>
          </a:p>
          <a:p>
            <a:r>
              <a:rPr lang="en-US" dirty="0" smtClean="0"/>
              <a:t>Run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main.tcl</a:t>
            </a:r>
            <a:r>
              <a:rPr lang="en-US" dirty="0" smtClean="0"/>
              <a:t> from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vfs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/>
              <a:t>directory with the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help</a:t>
            </a:r>
            <a:r>
              <a:rPr lang="en-US" dirty="0" smtClean="0"/>
              <a:t> option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Database:</a:t>
            </a:r>
          </a:p>
          <a:p>
            <a:r>
              <a:rPr lang="en-US" dirty="0" smtClean="0"/>
              <a:t>Download </a:t>
            </a:r>
            <a:r>
              <a:rPr lang="en-US" dirty="0" err="1" smtClean="0"/>
              <a:t>Tclers</a:t>
            </a:r>
            <a:r>
              <a:rPr lang="en-US" dirty="0" smtClean="0"/>
              <a:t> Wiki database from </a:t>
            </a:r>
            <a:r>
              <a:rPr lang="en-US" sz="2800" dirty="0" smtClean="0">
                <a:hlinkClick r:id="rId2"/>
              </a:rPr>
              <a:t>http://sourceforge.net/projects/tclerswikidata/files/</a:t>
            </a:r>
            <a:endParaRPr lang="en-US" sz="2800" dirty="0" smtClean="0"/>
          </a:p>
          <a:p>
            <a:r>
              <a:rPr lang="en-US" dirty="0" smtClean="0"/>
              <a:t>Create a new one: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tclsh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main.tcl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mkdb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mywiki.tkd title “My Wiki”</a:t>
            </a:r>
            <a:endParaRPr lang="en-US" sz="1600" dirty="0" smtClean="0">
              <a:cs typeface="Courier New" pitchFamily="49" charset="0"/>
            </a:endParaRPr>
          </a:p>
          <a:p>
            <a:pPr lvl="1">
              <a:buNone/>
            </a:pPr>
            <a:r>
              <a:rPr lang="en-US" dirty="0" smtClean="0">
                <a:cs typeface="Courier New" pitchFamily="49" charset="0"/>
              </a:rPr>
              <a:t>Creates database with the following pages: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0 : Start page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1 : </a:t>
            </a:r>
            <a:r>
              <a:rPr lang="en-US" dirty="0" err="1" smtClean="0">
                <a:cs typeface="Courier New" pitchFamily="49" charset="0"/>
              </a:rPr>
              <a:t>ADMIN:Welcome</a:t>
            </a:r>
            <a:endParaRPr lang="en-US" dirty="0" smtClean="0">
              <a:cs typeface="Courier New" pitchFamily="49" charset="0"/>
            </a:endParaRPr>
          </a:p>
          <a:p>
            <a:pPr lvl="1"/>
            <a:r>
              <a:rPr lang="en-US" dirty="0" smtClean="0">
                <a:cs typeface="Courier New" pitchFamily="49" charset="0"/>
              </a:rPr>
              <a:t>2 : ADMIN:TOC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3 : ADMIN:MOTD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4 : Help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Start your wiki: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tclsh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main.tcl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wikidb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mywiki.tkd</a:t>
            </a:r>
            <a:endParaRPr lang="en-US" sz="2000" dirty="0" smtClean="0"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Runs </a:t>
            </a:r>
            <a:r>
              <a:rPr lang="en-US" dirty="0" err="1" smtClean="0">
                <a:cs typeface="Courier New" pitchFamily="49" charset="0"/>
              </a:rPr>
              <a:t>webserver</a:t>
            </a:r>
            <a:r>
              <a:rPr lang="en-US" dirty="0" smtClean="0">
                <a:cs typeface="Courier New" pitchFamily="49" charset="0"/>
              </a:rPr>
              <a:t> on port 8080</a:t>
            </a:r>
          </a:p>
          <a:p>
            <a:r>
              <a:rPr lang="en-US" dirty="0" smtClean="0">
                <a:cs typeface="Courier New" pitchFamily="49" charset="0"/>
              </a:rPr>
              <a:t>Telnet command port on port 8082</a:t>
            </a:r>
          </a:p>
          <a:p>
            <a:r>
              <a:rPr lang="en-US" dirty="0" smtClean="0">
                <a:cs typeface="Courier New" pitchFamily="49" charset="0"/>
              </a:rPr>
              <a:t>When </a:t>
            </a:r>
            <a:r>
              <a:rPr lang="en-US" dirty="0" err="1" smtClean="0">
                <a:cs typeface="Courier New" pitchFamily="49" charset="0"/>
              </a:rPr>
              <a:t>Tk</a:t>
            </a:r>
            <a:r>
              <a:rPr lang="en-US" dirty="0" smtClean="0">
                <a:cs typeface="Courier New" pitchFamily="49" charset="0"/>
              </a:rPr>
              <a:t> is available, you get a dialog to open a browser and to stop the </a:t>
            </a:r>
            <a:r>
              <a:rPr lang="en-US" dirty="0" err="1" smtClean="0">
                <a:cs typeface="Courier New" pitchFamily="49" charset="0"/>
              </a:rPr>
              <a:t>webserver</a:t>
            </a:r>
            <a:endParaRPr lang="en-US" dirty="0" smtClean="0"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Contents of page </a:t>
            </a:r>
            <a:r>
              <a:rPr lang="en-US" dirty="0" err="1" smtClean="0">
                <a:cs typeface="Courier New" pitchFamily="49" charset="0"/>
              </a:rPr>
              <a:t>ADMIN:Welcome</a:t>
            </a:r>
            <a:r>
              <a:rPr lang="en-US" dirty="0" smtClean="0">
                <a:cs typeface="Courier New" pitchFamily="49" charset="0"/>
              </a:rPr>
              <a:t> is shown for /</a:t>
            </a:r>
          </a:p>
          <a:p>
            <a:pPr>
              <a:buNone/>
            </a:pPr>
            <a:endParaRPr lang="en-US" dirty="0" smtClean="0"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More command line arguments:</a:t>
            </a:r>
          </a:p>
          <a:p>
            <a:r>
              <a:rPr lang="en-US" dirty="0" smtClean="0"/>
              <a:t>port &lt;port number&gt; (8080)</a:t>
            </a:r>
          </a:p>
          <a:p>
            <a:r>
              <a:rPr lang="en-US" dirty="0" err="1" smtClean="0"/>
              <a:t>cmdport</a:t>
            </a:r>
            <a:r>
              <a:rPr lang="en-US" dirty="0" smtClean="0"/>
              <a:t> &lt;port number&gt; (8082)</a:t>
            </a:r>
          </a:p>
          <a:p>
            <a:r>
              <a:rPr lang="en-US" dirty="0" err="1" smtClean="0"/>
              <a:t>logfile</a:t>
            </a:r>
            <a:r>
              <a:rPr lang="en-US" dirty="0" smtClean="0"/>
              <a:t> &lt;file&gt; (/</a:t>
            </a:r>
            <a:r>
              <a:rPr lang="en-US" dirty="0" err="1" smtClean="0"/>
              <a:t>tmp</a:t>
            </a:r>
            <a:r>
              <a:rPr lang="en-US" dirty="0" smtClean="0"/>
              <a:t>/wikit.log)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More configuration options:</a:t>
            </a:r>
          </a:p>
          <a:p>
            <a:r>
              <a:rPr lang="en-US" dirty="0" smtClean="0"/>
              <a:t>Create a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local.tcl</a:t>
            </a:r>
            <a:r>
              <a:rPr lang="en-US" dirty="0" smtClean="0"/>
              <a:t> file with following command: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tclsh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main.tcl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mklocal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local.tcl</a:t>
            </a:r>
          </a:p>
          <a:p>
            <a:r>
              <a:rPr lang="en-US" dirty="0" smtClean="0">
                <a:cs typeface="Courier New" pitchFamily="49" charset="0"/>
              </a:rPr>
              <a:t>Edit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local.tcl</a:t>
            </a:r>
            <a:r>
              <a:rPr lang="en-US" dirty="0" smtClean="0">
                <a:cs typeface="Courier New" pitchFamily="49" charset="0"/>
              </a:rPr>
              <a:t> to configure </a:t>
            </a:r>
            <a:r>
              <a:rPr lang="en-US" dirty="0" err="1" smtClean="0">
                <a:cs typeface="Courier New" pitchFamily="49" charset="0"/>
              </a:rPr>
              <a:t>WubWikit</a:t>
            </a:r>
            <a:endParaRPr lang="en-US" dirty="0" smtClean="0"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Specify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local.tcl</a:t>
            </a:r>
            <a:r>
              <a:rPr lang="en-US" dirty="0" smtClean="0">
                <a:cs typeface="Courier New" pitchFamily="49" charset="0"/>
              </a:rPr>
              <a:t> when running your wiki:</a:t>
            </a:r>
          </a:p>
          <a:p>
            <a:pPr>
              <a:buNone/>
            </a:pPr>
            <a:r>
              <a:rPr lang="en-US" sz="2400" dirty="0" smtClean="0">
                <a:cs typeface="Courier New" pitchFamily="49" charset="0"/>
              </a:rPr>
              <a:t>   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tclsh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main.tcl … local local.tcl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More configuration options:</a:t>
            </a:r>
          </a:p>
          <a:p>
            <a:pPr>
              <a:buNone/>
            </a:pPr>
            <a:endParaRPr lang="en-US" dirty="0" smtClean="0"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2286000"/>
          <a:ext cx="8001000" cy="3897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1600200"/>
                <a:gridCol w="3276600"/>
              </a:tblGrid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Default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::</a:t>
                      </a:r>
                      <a:r>
                        <a:rPr lang="en-US" sz="1800" dirty="0" err="1" smtClean="0"/>
                        <a:t>WikitWub</a:t>
                      </a:r>
                      <a:r>
                        <a:rPr lang="en-US" sz="1800" dirty="0" smtClean="0"/>
                        <a:t>::</a:t>
                      </a:r>
                      <a:r>
                        <a:rPr lang="en-US" sz="1800" dirty="0" err="1" smtClean="0"/>
                        <a:t>inline_html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boolean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readonly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“”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hidereadonly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boolean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markup_language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Enum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err="1" smtClean="0"/>
                        <a:t>wikit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creole</a:t>
                      </a:r>
                      <a:r>
                        <a:rPr lang="en-US" baseline="0" dirty="0" smtClean="0"/>
                        <a:t>, or </a:t>
                      </a:r>
                      <a:r>
                        <a:rPr lang="en-US" baseline="0" dirty="0" err="1" smtClean="0"/>
                        <a:t>stx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wikit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wiki_title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“”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text_url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www.mywiki.net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More configuration options:</a:t>
            </a:r>
          </a:p>
          <a:p>
            <a:pPr>
              <a:buNone/>
            </a:pPr>
            <a:endParaRPr lang="en-US" dirty="0" smtClean="0"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2286000"/>
          <a:ext cx="8001000" cy="4440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1600200"/>
                <a:gridCol w="3276600"/>
              </a:tblGrid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Default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welcomezero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boolean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{admin {admin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}}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recaptcha_public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“”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recaptcha_private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“”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boolean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google_jsapi_key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“”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WikitWub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::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empty_template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"This is an empty page.\n\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nEnter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page …”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/>
              <a:t>Utils</a:t>
            </a:r>
            <a:endParaRPr lang="en-US" b="1" dirty="0" smtClean="0"/>
          </a:p>
          <a:p>
            <a:r>
              <a:rPr lang="en-US" dirty="0" smtClean="0"/>
              <a:t>Statistics can be obtained with </a:t>
            </a:r>
            <a:r>
              <a:rPr lang="en-US" dirty="0" err="1" smtClean="0"/>
              <a:t>utils</a:t>
            </a:r>
            <a:r>
              <a:rPr lang="en-US" dirty="0" smtClean="0"/>
              <a:t> part of </a:t>
            </a:r>
            <a:r>
              <a:rPr lang="en-US" dirty="0" err="1" smtClean="0"/>
              <a:t>wubwikit</a:t>
            </a:r>
            <a:r>
              <a:rPr lang="en-US" dirty="0" smtClean="0"/>
              <a:t> or by using sqlite3 on the database</a:t>
            </a:r>
          </a:p>
          <a:p>
            <a:r>
              <a:rPr lang="en-US" dirty="0" smtClean="0"/>
              <a:t>Check the wiki page or help for a list of provided utilities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343400"/>
            <a:ext cx="78105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Dumping database contents</a:t>
            </a: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util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ids</a:t>
            </a:r>
            <a:r>
              <a:rPr lang="en-US" dirty="0" smtClean="0"/>
              <a:t> to print one line for each page to </a:t>
            </a:r>
            <a:r>
              <a:rPr lang="en-US" dirty="0" err="1" smtClean="0"/>
              <a:t>stdout</a:t>
            </a:r>
            <a:r>
              <a:rPr lang="en-US" dirty="0" smtClean="0"/>
              <a:t> containing :</a:t>
            </a:r>
          </a:p>
          <a:p>
            <a:pPr lvl="1"/>
            <a:r>
              <a:rPr lang="en-US" dirty="0" smtClean="0"/>
              <a:t>Id</a:t>
            </a:r>
          </a:p>
          <a:p>
            <a:pPr lvl="1"/>
            <a:r>
              <a:rPr lang="en-US" dirty="0" smtClean="0"/>
              <a:t>Indication if empty or not</a:t>
            </a:r>
          </a:p>
          <a:p>
            <a:pPr lvl="1"/>
            <a:r>
              <a:rPr lang="en-US" dirty="0" smtClean="0"/>
              <a:t>Page title</a:t>
            </a:r>
          </a:p>
          <a:p>
            <a:r>
              <a:rPr lang="en-US" dirty="0" smtClean="0"/>
              <a:t>Input for html/markup </a:t>
            </a:r>
            <a:r>
              <a:rPr lang="en-US" dirty="0" err="1" smtClean="0"/>
              <a:t>utils</a:t>
            </a:r>
            <a:endParaRPr lang="en-US" dirty="0" smtClean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Running your own </a:t>
            </a:r>
            <a:r>
              <a:rPr lang="en-US" b="1" dirty="0" err="1" smtClean="0"/>
              <a:t>WubWikit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Dumping database contents</a:t>
            </a: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util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html|markup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page &lt;id&gt;</a:t>
            </a:r>
            <a:r>
              <a:rPr lang="en-US" dirty="0" smtClean="0"/>
              <a:t> to print html /image or markup for specified page to file &lt;</a:t>
            </a:r>
            <a:r>
              <a:rPr lang="en-US" dirty="0" err="1" smtClean="0"/>
              <a:t>opath</a:t>
            </a:r>
            <a:r>
              <a:rPr lang="en-US" dirty="0" smtClean="0"/>
              <a:t>&gt;/&lt;page-id&gt;.</a:t>
            </a:r>
            <a:r>
              <a:rPr lang="en-US" dirty="0" err="1" smtClean="0"/>
              <a:t>html|txt</a:t>
            </a:r>
            <a:r>
              <a:rPr lang="en-US" dirty="0" smtClean="0"/>
              <a:t>.</a:t>
            </a: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util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html|markup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pages &lt;file&gt;</a:t>
            </a:r>
            <a:r>
              <a:rPr lang="en-US" dirty="0" smtClean="0">
                <a:cs typeface="Courier New" pitchFamily="49" charset="0"/>
              </a:rPr>
              <a:t> to print </a:t>
            </a:r>
            <a:r>
              <a:rPr lang="en-US" dirty="0" smtClean="0"/>
              <a:t>html/image or markup for each page specified with its &lt;page-id&gt; in &lt;file&gt; to file &lt;</a:t>
            </a:r>
            <a:r>
              <a:rPr lang="en-US" dirty="0" err="1" smtClean="0"/>
              <a:t>opath</a:t>
            </a:r>
            <a:r>
              <a:rPr lang="en-US" dirty="0" smtClean="0"/>
              <a:t>&gt;/&lt;page-id&gt;.</a:t>
            </a:r>
            <a:r>
              <a:rPr lang="en-US" dirty="0" err="1" smtClean="0"/>
              <a:t>html|txt</a:t>
            </a:r>
            <a:r>
              <a:rPr lang="en-US" dirty="0" smtClean="0"/>
              <a:t>.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7" y="4826438"/>
            <a:ext cx="3505198" cy="5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Nested lists: unnumbered</a:t>
            </a:r>
          </a:p>
          <a:p>
            <a:r>
              <a:rPr lang="en-US" dirty="0" smtClean="0"/>
              <a:t>3 space followed by one or more * followed by a space</a:t>
            </a:r>
          </a:p>
          <a:p>
            <a:r>
              <a:rPr lang="en-US" dirty="0" smtClean="0"/>
              <a:t>Number of * is nesting level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4038600"/>
            <a:ext cx="2036135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 a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a.b.b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a.b.c.a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a.b.c.b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a.b.c.c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a.b.d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 b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 c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267200"/>
            <a:ext cx="21240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Creating your site:</a:t>
            </a:r>
          </a:p>
          <a:p>
            <a:r>
              <a:rPr lang="en-US" dirty="0" smtClean="0"/>
              <a:t>Use Wiki functionality to edit your site</a:t>
            </a:r>
          </a:p>
          <a:p>
            <a:r>
              <a:rPr lang="en-US" dirty="0" smtClean="0"/>
              <a:t>Use inline HTML where the markup can’t express what you’re after</a:t>
            </a:r>
          </a:p>
          <a:p>
            <a:r>
              <a:rPr lang="en-US" dirty="0" smtClean="0"/>
              <a:t>Prepare you site offline</a:t>
            </a:r>
          </a:p>
          <a:p>
            <a:r>
              <a:rPr lang="en-US" dirty="0" smtClean="0"/>
              <a:t>Deploy with </a:t>
            </a:r>
            <a:r>
              <a:rPr lang="en-US" dirty="0" err="1" smtClean="0"/>
              <a:t>Wub</a:t>
            </a:r>
            <a:r>
              <a:rPr lang="en-US" dirty="0" smtClean="0"/>
              <a:t> as server or as static site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Look:</a:t>
            </a:r>
          </a:p>
          <a:p>
            <a:r>
              <a:rPr lang="en-US" dirty="0" err="1" smtClean="0"/>
              <a:t>Tcler’s</a:t>
            </a:r>
            <a:r>
              <a:rPr lang="en-US" dirty="0" smtClean="0"/>
              <a:t> wiki look by default</a:t>
            </a:r>
          </a:p>
          <a:p>
            <a:r>
              <a:rPr lang="en-US" dirty="0" smtClean="0"/>
              <a:t>Some </a:t>
            </a:r>
            <a:r>
              <a:rPr lang="en-US" dirty="0" err="1" smtClean="0"/>
              <a:t>config</a:t>
            </a:r>
            <a:r>
              <a:rPr lang="en-US" dirty="0" smtClean="0"/>
              <a:t> options to set title and site name</a:t>
            </a:r>
          </a:p>
          <a:p>
            <a:r>
              <a:rPr lang="en-US" dirty="0" smtClean="0"/>
              <a:t>Copy some images (e.g. </a:t>
            </a:r>
            <a:r>
              <a:rPr lang="en-US" dirty="0" err="1" smtClean="0"/>
              <a:t>favicon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Adjust look by</a:t>
            </a:r>
          </a:p>
          <a:p>
            <a:pPr lvl="1"/>
            <a:r>
              <a:rPr lang="en-US" dirty="0" smtClean="0"/>
              <a:t>Editing the wikit.css files</a:t>
            </a:r>
          </a:p>
          <a:p>
            <a:pPr lvl="1"/>
            <a:r>
              <a:rPr lang="en-US" dirty="0" smtClean="0"/>
              <a:t>Providing you own template (e.g. in local.tcl):</a:t>
            </a:r>
          </a:p>
          <a:p>
            <a:pPr lvl="2"/>
            <a:r>
              <a:rPr lang="en-US" dirty="0" smtClean="0"/>
              <a:t>Page template</a:t>
            </a:r>
          </a:p>
          <a:p>
            <a:pPr lvl="2"/>
            <a:r>
              <a:rPr lang="en-US" dirty="0" smtClean="0"/>
              <a:t>Header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Using your own template:</a:t>
            </a:r>
          </a:p>
          <a:p>
            <a:r>
              <a:rPr lang="en-US" dirty="0" smtClean="0"/>
              <a:t>Create CSS, images, JS, … for your look and put those in the </a:t>
            </a:r>
            <a:r>
              <a:rPr lang="en-US" dirty="0" err="1" smtClean="0"/>
              <a:t>css</a:t>
            </a:r>
            <a:r>
              <a:rPr lang="en-US" dirty="0" smtClean="0"/>
              <a:t>, images, JS directories</a:t>
            </a:r>
          </a:p>
          <a:p>
            <a:r>
              <a:rPr lang="en-US" dirty="0" smtClean="0"/>
              <a:t>Create template command for type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page</a:t>
            </a:r>
            <a:r>
              <a:rPr lang="en-US" dirty="0" smtClean="0">
                <a:cs typeface="Courier New" pitchFamily="49" charset="0"/>
              </a:rPr>
              <a:t> to create a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&lt;div&gt;</a:t>
            </a:r>
            <a:r>
              <a:rPr lang="en-US" dirty="0" smtClean="0">
                <a:cs typeface="Courier New" pitchFamily="49" charset="0"/>
              </a:rPr>
              <a:t> with the rendered page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4495800"/>
            <a:ext cx="81435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template page {$name}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[&lt;div&gt; class container 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subst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[template header]][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subst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{[info exists ::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WikitWub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ro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]?$::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WikitWub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ro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:""}]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[&lt;div&gt; id wrapper [&lt;div&gt; id content $C]]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}][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subst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[template menu]][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subst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[template footer]]]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Using your own template:</a:t>
            </a:r>
          </a:p>
          <a:p>
            <a:r>
              <a:rPr lang="en-US" dirty="0" smtClean="0"/>
              <a:t>Special variables available in template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47800" y="32766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Rendered page contents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Page title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subtitle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 title of page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menu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Menu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page_toc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Page menu (**, ***, ****)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WikitWub</a:t>
                      </a:r>
                      <a:r>
                        <a:rPr lang="en-US" dirty="0" smtClean="0"/>
                        <a:t>::TOC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Wiki menu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footer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Page footer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Using your own template:</a:t>
            </a:r>
          </a:p>
          <a:p>
            <a:r>
              <a:rPr lang="en-US" dirty="0" smtClean="0"/>
              <a:t>Set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WikitWub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::head</a:t>
            </a:r>
            <a:r>
              <a:rPr lang="en-US" dirty="0" smtClean="0">
                <a:cs typeface="Courier New" pitchFamily="49" charset="0"/>
              </a:rPr>
              <a:t> variable if 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Other </a:t>
            </a:r>
            <a:r>
              <a:rPr lang="en-US" dirty="0" err="1" smtClean="0">
                <a:cs typeface="Courier New" pitchFamily="49" charset="0"/>
              </a:rPr>
              <a:t>css</a:t>
            </a:r>
            <a:r>
              <a:rPr lang="en-US" dirty="0" smtClean="0">
                <a:cs typeface="Courier New" pitchFamily="49" charset="0"/>
              </a:rPr>
              <a:t> needs to be included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Other </a:t>
            </a:r>
            <a:r>
              <a:rPr lang="en-US" dirty="0" err="1" smtClean="0">
                <a:cs typeface="Courier New" pitchFamily="49" charset="0"/>
              </a:rPr>
              <a:t>javascript</a:t>
            </a:r>
            <a:r>
              <a:rPr lang="en-US" dirty="0" smtClean="0">
                <a:cs typeface="Courier New" pitchFamily="49" charset="0"/>
              </a:rPr>
              <a:t> needs to be included</a:t>
            </a:r>
          </a:p>
          <a:p>
            <a:pPr lvl="1"/>
            <a:r>
              <a:rPr lang="en-US" dirty="0" smtClean="0"/>
              <a:t>Meta tag need to be set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Using your own template:</a:t>
            </a:r>
          </a:p>
          <a:p>
            <a:r>
              <a:rPr lang="en-US" dirty="0" smtClean="0"/>
              <a:t>Template and header as set here will change how the content pages are displayed.</a:t>
            </a:r>
          </a:p>
          <a:p>
            <a:r>
              <a:rPr lang="en-US" dirty="0" smtClean="0"/>
              <a:t>Other (meta) pages keep the </a:t>
            </a:r>
            <a:r>
              <a:rPr lang="en-US" dirty="0" err="1" smtClean="0"/>
              <a:t>Tclers</a:t>
            </a:r>
            <a:r>
              <a:rPr lang="en-US" dirty="0" smtClean="0"/>
              <a:t> wiki style (set template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spage</a:t>
            </a:r>
            <a:r>
              <a:rPr lang="en-US" dirty="0" smtClean="0"/>
              <a:t> and header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shead</a:t>
            </a:r>
            <a:r>
              <a:rPr lang="en-US" dirty="0" smtClean="0"/>
              <a:t> for these) 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Example: </a:t>
            </a:r>
            <a:r>
              <a:rPr lang="en-US" dirty="0" smtClean="0">
                <a:hlinkClick r:id="rId2"/>
              </a:rPr>
              <a:t>http://www.harmonie-sint-jozef-tielt.be</a:t>
            </a:r>
            <a:endParaRPr lang="en-US" dirty="0" smtClean="0"/>
          </a:p>
          <a:p>
            <a:r>
              <a:rPr lang="en-US" dirty="0" smtClean="0"/>
              <a:t>Default style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895600"/>
            <a:ext cx="636270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Example: </a:t>
            </a:r>
            <a:r>
              <a:rPr lang="en-US" dirty="0" smtClean="0">
                <a:hlinkClick r:id="rId2"/>
              </a:rPr>
              <a:t>http://www.harmonie-sint-jozef-tielt.be</a:t>
            </a:r>
            <a:endParaRPr lang="en-US" dirty="0" smtClean="0"/>
          </a:p>
          <a:p>
            <a:r>
              <a:rPr lang="en-US" dirty="0" smtClean="0"/>
              <a:t>Custom style (taken from </a:t>
            </a:r>
            <a:r>
              <a:rPr lang="en-US" dirty="0" smtClean="0">
                <a:hlinkClick r:id="rId3"/>
              </a:rPr>
              <a:t>http://www.nuvio.cz/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2971800"/>
            <a:ext cx="7477125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Example: </a:t>
            </a:r>
            <a:r>
              <a:rPr lang="en-US" dirty="0" smtClean="0">
                <a:hlinkClick r:id="rId2"/>
              </a:rPr>
              <a:t>http://www.harmonie-sint-jozef-tielt.be</a:t>
            </a:r>
            <a:endParaRPr lang="en-US" dirty="0" smtClean="0"/>
          </a:p>
          <a:p>
            <a:r>
              <a:rPr lang="en-US" dirty="0" smtClean="0"/>
              <a:t>Default style for meta pages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2895600"/>
            <a:ext cx="1033462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Nested lists: mixed numbered/unnumbered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2590800"/>
            <a:ext cx="203613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 a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a.b.b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a.b.c.a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a.b.c.b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a.b.c.c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a.b.d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***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a.b.e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11.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a.c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 b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* c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819400"/>
            <a:ext cx="21717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Deployment</a:t>
            </a:r>
          </a:p>
          <a:p>
            <a:r>
              <a:rPr lang="en-US" dirty="0" smtClean="0"/>
              <a:t>With </a:t>
            </a:r>
            <a:r>
              <a:rPr lang="en-US" dirty="0" err="1" smtClean="0"/>
              <a:t>Wub</a:t>
            </a:r>
            <a:r>
              <a:rPr lang="en-US" dirty="0" smtClean="0"/>
              <a:t> as server: copy local setup to server</a:t>
            </a:r>
          </a:p>
          <a:p>
            <a:r>
              <a:rPr lang="en-US" dirty="0" smtClean="0"/>
              <a:t>As static site:</a:t>
            </a:r>
          </a:p>
          <a:p>
            <a:pPr lvl="1"/>
            <a:r>
              <a:rPr lang="en-US" dirty="0" smtClean="0"/>
              <a:t>Put </a:t>
            </a:r>
            <a:r>
              <a:rPr lang="en-US" dirty="0" err="1" smtClean="0"/>
              <a:t>css</a:t>
            </a:r>
            <a:r>
              <a:rPr lang="en-US" dirty="0" smtClean="0"/>
              <a:t>, images, </a:t>
            </a:r>
            <a:r>
              <a:rPr lang="en-US" dirty="0" err="1" smtClean="0"/>
              <a:t>javascript</a:t>
            </a:r>
            <a:r>
              <a:rPr lang="en-US" dirty="0" smtClean="0"/>
              <a:t> on server in directory structure expected by generated html</a:t>
            </a:r>
          </a:p>
          <a:p>
            <a:pPr lvl="1"/>
            <a:r>
              <a:rPr lang="en-US" dirty="0" smtClean="0"/>
              <a:t>Generate list of pages (both text and images) with the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ids</a:t>
            </a:r>
            <a:r>
              <a:rPr lang="en-US" dirty="0" smtClean="0">
                <a:cs typeface="Courier New" pitchFamily="49" charset="0"/>
              </a:rPr>
              <a:t> utility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Generate html or image for all the pages using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html pages</a:t>
            </a:r>
            <a:r>
              <a:rPr lang="en-US" dirty="0" smtClean="0">
                <a:cs typeface="Courier New" pitchFamily="49" charset="0"/>
              </a:rPr>
              <a:t> </a:t>
            </a:r>
            <a:r>
              <a:rPr lang="en-US" dirty="0" err="1" smtClean="0">
                <a:cs typeface="Courier New" pitchFamily="49" charset="0"/>
              </a:rPr>
              <a:t>util</a:t>
            </a:r>
            <a:endParaRPr lang="en-US" dirty="0" smtClean="0">
              <a:cs typeface="Courier New" pitchFamily="49" charset="0"/>
            </a:endParaRPr>
          </a:p>
          <a:p>
            <a:pPr lvl="1"/>
            <a:r>
              <a:rPr lang="en-US" dirty="0" smtClean="0">
                <a:cs typeface="Courier New" pitchFamily="49" charset="0"/>
              </a:rPr>
              <a:t>Copy generated files to server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WubWikit</a:t>
            </a:r>
            <a:r>
              <a:rPr lang="en-US" b="1" dirty="0" smtClean="0"/>
              <a:t> as CMS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9372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Deployment as static site</a:t>
            </a:r>
          </a:p>
          <a:p>
            <a:r>
              <a:rPr lang="en-US" dirty="0" smtClean="0"/>
              <a:t>Example: </a:t>
            </a:r>
            <a:r>
              <a:rPr lang="en-US" dirty="0" smtClean="0">
                <a:hlinkClick r:id="rId2"/>
              </a:rPr>
              <a:t>http://www.harmonie-sint-jozef-tielt.be</a:t>
            </a:r>
            <a:endParaRPr lang="en-US" dirty="0" smtClean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971800"/>
            <a:ext cx="72771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Wikitcl</a:t>
            </a:r>
            <a:r>
              <a:rPr lang="en-US" dirty="0" smtClean="0"/>
              <a:t> offers a lot of markup and actions</a:t>
            </a:r>
          </a:p>
          <a:p>
            <a:r>
              <a:rPr lang="en-US" dirty="0" smtClean="0"/>
              <a:t>Data and images in one file</a:t>
            </a:r>
          </a:p>
          <a:p>
            <a:r>
              <a:rPr lang="en-US" dirty="0" smtClean="0"/>
              <a:t>Easy to extend as it is </a:t>
            </a:r>
            <a:r>
              <a:rPr lang="en-US" dirty="0" err="1" smtClean="0"/>
              <a:t>Tcl</a:t>
            </a:r>
            <a:r>
              <a:rPr lang="en-US" dirty="0" smtClean="0"/>
              <a:t> only and based on the </a:t>
            </a:r>
            <a:r>
              <a:rPr lang="en-US" dirty="0" err="1" smtClean="0"/>
              <a:t>Tcl</a:t>
            </a:r>
            <a:r>
              <a:rPr lang="en-US" dirty="0" smtClean="0"/>
              <a:t> only </a:t>
            </a:r>
            <a:r>
              <a:rPr lang="en-US" dirty="0" err="1" smtClean="0"/>
              <a:t>webserver</a:t>
            </a:r>
            <a:r>
              <a:rPr lang="en-US" dirty="0" smtClean="0"/>
              <a:t> </a:t>
            </a:r>
            <a:r>
              <a:rPr lang="en-US" dirty="0" err="1" smtClean="0"/>
              <a:t>Wub</a:t>
            </a:r>
            <a:endParaRPr lang="en-US" dirty="0" smtClean="0"/>
          </a:p>
          <a:p>
            <a:r>
              <a:rPr lang="en-US" dirty="0" smtClean="0"/>
              <a:t>Simple to use when maintaining a read-only website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Questions?</a:t>
            </a:r>
            <a:endParaRPr lang="en-US" b="1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Code block</a:t>
            </a:r>
            <a:endParaRPr lang="en-US" dirty="0" smtClean="0"/>
          </a:p>
          <a:p>
            <a:r>
              <a:rPr lang="en-US" dirty="0" smtClean="0"/>
              <a:t>Block starting and ending with a line containing 6 equal signs</a:t>
            </a:r>
          </a:p>
          <a:p>
            <a:r>
              <a:rPr lang="en-US" dirty="0" smtClean="0"/>
              <a:t>Rendered in fixed width font</a:t>
            </a:r>
          </a:p>
          <a:p>
            <a:r>
              <a:rPr lang="en-US" dirty="0" smtClean="0"/>
              <a:t>Line markup not processed</a:t>
            </a:r>
          </a:p>
          <a:p>
            <a:r>
              <a:rPr lang="en-US" dirty="0" smtClean="0"/>
              <a:t>Replaces lines starting with a space</a:t>
            </a:r>
            <a:endParaRPr lang="en-US" dirty="0"/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4953000"/>
            <a:ext cx="26661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======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 '''code'''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''block''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     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======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5334000"/>
            <a:ext cx="1333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Wiki features: new </a:t>
            </a:r>
            <a:r>
              <a:rPr lang="en-US" b="1" dirty="0" err="1" smtClean="0"/>
              <a:t>Wikitcl</a:t>
            </a:r>
            <a:r>
              <a:rPr lang="en-US" b="1" dirty="0" smtClean="0"/>
              <a:t> markup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Fixed width font block</a:t>
            </a:r>
            <a:endParaRPr lang="en-US" dirty="0" smtClean="0"/>
          </a:p>
          <a:p>
            <a:r>
              <a:rPr lang="en-US" dirty="0" smtClean="0"/>
              <a:t>Block starting and ending with a line containing 3 equal signs</a:t>
            </a:r>
          </a:p>
          <a:p>
            <a:r>
              <a:rPr lang="en-US" dirty="0" smtClean="0"/>
              <a:t>Rendered in fixed width font</a:t>
            </a:r>
          </a:p>
          <a:p>
            <a:r>
              <a:rPr lang="en-US" dirty="0" smtClean="0"/>
              <a:t>Line markup still processed</a:t>
            </a:r>
          </a:p>
        </p:txBody>
      </p:sp>
      <p:pic>
        <p:nvPicPr>
          <p:cNvPr id="1026" name="Picture 2" descr="European Tcl/Tk User Meeting 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473638" y="4826438"/>
            <a:ext cx="3505199" cy="557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4800600"/>
            <a:ext cx="376417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===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 '''fixed width'''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font ''block''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        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Tcl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===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953000"/>
            <a:ext cx="19621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2946</Words>
  <Application>Microsoft Office PowerPoint</Application>
  <PresentationFormat>On-screen Show (4:3)</PresentationFormat>
  <Paragraphs>533</Paragraphs>
  <Slides>73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Office Theme</vt:lpstr>
      <vt:lpstr>Running your own Wikit with Wubwikit</vt:lpstr>
      <vt:lpstr>Overview</vt:lpstr>
      <vt:lpstr>Wiki features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new Wikitcl markup</vt:lpstr>
      <vt:lpstr>Wiki features: images</vt:lpstr>
      <vt:lpstr>Wiki features: images</vt:lpstr>
      <vt:lpstr>Wiki features: images</vt:lpstr>
      <vt:lpstr>Wiki features: images</vt:lpstr>
      <vt:lpstr>Wiki features: images</vt:lpstr>
      <vt:lpstr>Wiki features: new actions</vt:lpstr>
      <vt:lpstr>Wiki features: new actions</vt:lpstr>
      <vt:lpstr>Wiki features: new actions</vt:lpstr>
      <vt:lpstr>Wiki features: new actions</vt:lpstr>
      <vt:lpstr>Wiki features: new history actions</vt:lpstr>
      <vt:lpstr>Wiki features: new history actions</vt:lpstr>
      <vt:lpstr>Wiki features: new history actions</vt:lpstr>
      <vt:lpstr>Wiki features: new history actions</vt:lpstr>
      <vt:lpstr>Wiki features: new history actions</vt:lpstr>
      <vt:lpstr>Wiki features: special pages</vt:lpstr>
      <vt:lpstr>Wiki features: special pages</vt:lpstr>
      <vt:lpstr>Wiki features: special pages</vt:lpstr>
      <vt:lpstr>Wiki features: special pages</vt:lpstr>
      <vt:lpstr>Wiki features: editor toolbar</vt:lpstr>
      <vt:lpstr>Wiki features: alternative markup</vt:lpstr>
      <vt:lpstr>Running your own WubWikit</vt:lpstr>
      <vt:lpstr>Running your own WubWikit</vt:lpstr>
      <vt:lpstr>Running your own WubWikit</vt:lpstr>
      <vt:lpstr>Running your own WubWikit</vt:lpstr>
      <vt:lpstr>Running your own WubWikit</vt:lpstr>
      <vt:lpstr>Running your own WubWikit</vt:lpstr>
      <vt:lpstr>Running your own WubWikit</vt:lpstr>
      <vt:lpstr>Running your own WubWikit</vt:lpstr>
      <vt:lpstr>Running your own WubWikit</vt:lpstr>
      <vt:lpstr>Running your own WubWikit</vt:lpstr>
      <vt:lpstr>Running your own WubWikit</vt:lpstr>
      <vt:lpstr>Running your own WubWikit</vt:lpstr>
      <vt:lpstr>WubWikit as CMS</vt:lpstr>
      <vt:lpstr>WubWikit as CMS</vt:lpstr>
      <vt:lpstr>WubWikit as CMS</vt:lpstr>
      <vt:lpstr>WubWikit as CMS</vt:lpstr>
      <vt:lpstr>WubWikit as CMS</vt:lpstr>
      <vt:lpstr>WubWikit as CMS</vt:lpstr>
      <vt:lpstr>WubWikit as CMS</vt:lpstr>
      <vt:lpstr>WubWikit as CMS</vt:lpstr>
      <vt:lpstr>WubWikit as CMS</vt:lpstr>
      <vt:lpstr>WubWikit as CMS</vt:lpstr>
      <vt:lpstr>WubWikit as CMS</vt:lpstr>
      <vt:lpstr>WubWikit as CMS</vt:lpstr>
      <vt:lpstr>Conclusions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Running your own Wikitcl</dc:title>
  <dc:creator>Jos Decoster</dc:creator>
  <cp:lastModifiedBy>Jos Decoster</cp:lastModifiedBy>
  <cp:revision>34</cp:revision>
  <dcterms:created xsi:type="dcterms:W3CDTF">2010-05-26T22:05:16Z</dcterms:created>
  <dcterms:modified xsi:type="dcterms:W3CDTF">2010-06-04T10:05:06Z</dcterms:modified>
</cp:coreProperties>
</file>